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86" r:id="rId4"/>
    <p:sldId id="288" r:id="rId5"/>
    <p:sldId id="289" r:id="rId6"/>
    <p:sldId id="283" r:id="rId7"/>
    <p:sldId id="290" r:id="rId8"/>
    <p:sldId id="292" r:id="rId9"/>
    <p:sldId id="284" r:id="rId10"/>
    <p:sldId id="285" r:id="rId11"/>
  </p:sldIdLst>
  <p:sldSz cx="18221325" cy="10321925"/>
  <p:notesSz cx="9144000" cy="6858000"/>
  <p:defaultTextStyle>
    <a:defPPr>
      <a:defRPr lang="ru-RU"/>
    </a:defPPr>
    <a:lvl1pPr marL="0" algn="l" defTabSz="1495410">
      <a:defRPr sz="2900">
        <a:solidFill>
          <a:schemeClr val="tx1"/>
        </a:solidFill>
        <a:latin typeface="+mn-lt"/>
        <a:ea typeface="+mn-ea"/>
        <a:cs typeface="+mn-cs"/>
      </a:defRPr>
    </a:lvl1pPr>
    <a:lvl2pPr marL="747705" algn="l" defTabSz="1495410">
      <a:defRPr sz="2900">
        <a:solidFill>
          <a:schemeClr val="tx1"/>
        </a:solidFill>
        <a:latin typeface="+mn-lt"/>
        <a:ea typeface="+mn-ea"/>
        <a:cs typeface="+mn-cs"/>
      </a:defRPr>
    </a:lvl2pPr>
    <a:lvl3pPr marL="1495410" algn="l" defTabSz="1495410">
      <a:defRPr sz="2900">
        <a:solidFill>
          <a:schemeClr val="tx1"/>
        </a:solidFill>
        <a:latin typeface="+mn-lt"/>
        <a:ea typeface="+mn-ea"/>
        <a:cs typeface="+mn-cs"/>
      </a:defRPr>
    </a:lvl3pPr>
    <a:lvl4pPr marL="2243115" algn="l" defTabSz="1495410">
      <a:defRPr sz="2900">
        <a:solidFill>
          <a:schemeClr val="tx1"/>
        </a:solidFill>
        <a:latin typeface="+mn-lt"/>
        <a:ea typeface="+mn-ea"/>
        <a:cs typeface="+mn-cs"/>
      </a:defRPr>
    </a:lvl4pPr>
    <a:lvl5pPr marL="2990820" algn="l" defTabSz="1495410">
      <a:defRPr sz="2900">
        <a:solidFill>
          <a:schemeClr val="tx1"/>
        </a:solidFill>
        <a:latin typeface="+mn-lt"/>
        <a:ea typeface="+mn-ea"/>
        <a:cs typeface="+mn-cs"/>
      </a:defRPr>
    </a:lvl5pPr>
    <a:lvl6pPr marL="3738524" algn="l" defTabSz="1495410">
      <a:defRPr sz="2900">
        <a:solidFill>
          <a:schemeClr val="tx1"/>
        </a:solidFill>
        <a:latin typeface="+mn-lt"/>
        <a:ea typeface="+mn-ea"/>
        <a:cs typeface="+mn-cs"/>
      </a:defRPr>
    </a:lvl6pPr>
    <a:lvl7pPr marL="4486229" algn="l" defTabSz="1495410">
      <a:defRPr sz="2900">
        <a:solidFill>
          <a:schemeClr val="tx1"/>
        </a:solidFill>
        <a:latin typeface="+mn-lt"/>
        <a:ea typeface="+mn-ea"/>
        <a:cs typeface="+mn-cs"/>
      </a:defRPr>
    </a:lvl7pPr>
    <a:lvl8pPr marL="5233934" algn="l" defTabSz="1495410">
      <a:defRPr sz="2900">
        <a:solidFill>
          <a:schemeClr val="tx1"/>
        </a:solidFill>
        <a:latin typeface="+mn-lt"/>
        <a:ea typeface="+mn-ea"/>
        <a:cs typeface="+mn-cs"/>
      </a:defRPr>
    </a:lvl8pPr>
    <a:lvl9pPr marL="5981639" algn="l" defTabSz="1495410">
      <a:defRPr sz="29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9" autoAdjust="0"/>
    <p:restoredTop sz="94660"/>
  </p:normalViewPr>
  <p:slideViewPr>
    <p:cSldViewPr>
      <p:cViewPr>
        <p:scale>
          <a:sx n="50" d="100"/>
          <a:sy n="50" d="100"/>
        </p:scale>
        <p:origin x="-1902" y="-858"/>
      </p:cViewPr>
      <p:guideLst>
        <p:guide orient="horz" pos="3252"/>
        <p:guide pos="57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366600" y="3206490"/>
            <a:ext cx="15488126" cy="221252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733199" y="5849094"/>
            <a:ext cx="12754928" cy="263782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47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95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43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38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86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33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981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13210461" y="413358"/>
            <a:ext cx="4099798" cy="880708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911066" y="413358"/>
            <a:ext cx="11995706" cy="880708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1439359" y="6632797"/>
            <a:ext cx="15488126" cy="2050048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1439359" y="4374874"/>
            <a:ext cx="15488126" cy="2257919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4770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954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4311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908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3852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8622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23393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98163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911066" y="2408452"/>
            <a:ext cx="8047752" cy="6811993"/>
          </a:xfrm>
        </p:spPr>
        <p:txBody>
          <a:bodyPr/>
          <a:lstStyle>
            <a:lvl1pPr>
              <a:defRPr sz="4600"/>
            </a:lvl1pPr>
            <a:lvl2pPr>
              <a:defRPr sz="39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9262507" y="2408452"/>
            <a:ext cx="8047752" cy="6811993"/>
          </a:xfrm>
        </p:spPr>
        <p:txBody>
          <a:bodyPr/>
          <a:lstStyle>
            <a:lvl1pPr>
              <a:defRPr sz="4600"/>
            </a:lvl1pPr>
            <a:lvl2pPr>
              <a:defRPr sz="39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911066" y="2310489"/>
            <a:ext cx="8050916" cy="962902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47705" indent="0">
              <a:buNone/>
              <a:defRPr sz="3300" b="1"/>
            </a:lvl2pPr>
            <a:lvl3pPr marL="1495410" indent="0">
              <a:buNone/>
              <a:defRPr sz="2900" b="1"/>
            </a:lvl3pPr>
            <a:lvl4pPr marL="2243115" indent="0">
              <a:buNone/>
              <a:defRPr sz="2600" b="1"/>
            </a:lvl4pPr>
            <a:lvl5pPr marL="2990820" indent="0">
              <a:buNone/>
              <a:defRPr sz="2600" b="1"/>
            </a:lvl5pPr>
            <a:lvl6pPr marL="3738524" indent="0">
              <a:buNone/>
              <a:defRPr sz="2600" b="1"/>
            </a:lvl6pPr>
            <a:lvl7pPr marL="4486229" indent="0">
              <a:buNone/>
              <a:defRPr sz="2600" b="1"/>
            </a:lvl7pPr>
            <a:lvl8pPr marL="5233934" indent="0">
              <a:buNone/>
              <a:defRPr sz="2600" b="1"/>
            </a:lvl8pPr>
            <a:lvl9pPr marL="5981639" indent="0">
              <a:buNone/>
              <a:defRPr sz="2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911066" y="3273390"/>
            <a:ext cx="8050916" cy="5947054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9256184" y="2310489"/>
            <a:ext cx="8054079" cy="962902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47705" indent="0">
              <a:buNone/>
              <a:defRPr sz="3300" b="1"/>
            </a:lvl2pPr>
            <a:lvl3pPr marL="1495410" indent="0">
              <a:buNone/>
              <a:defRPr sz="2900" b="1"/>
            </a:lvl3pPr>
            <a:lvl4pPr marL="2243115" indent="0">
              <a:buNone/>
              <a:defRPr sz="2600" b="1"/>
            </a:lvl4pPr>
            <a:lvl5pPr marL="2990820" indent="0">
              <a:buNone/>
              <a:defRPr sz="2600" b="1"/>
            </a:lvl5pPr>
            <a:lvl6pPr marL="3738524" indent="0">
              <a:buNone/>
              <a:defRPr sz="2600" b="1"/>
            </a:lvl6pPr>
            <a:lvl7pPr marL="4486229" indent="0">
              <a:buNone/>
              <a:defRPr sz="2600" b="1"/>
            </a:lvl7pPr>
            <a:lvl8pPr marL="5233934" indent="0">
              <a:buNone/>
              <a:defRPr sz="2600" b="1"/>
            </a:lvl8pPr>
            <a:lvl9pPr marL="5981639" indent="0">
              <a:buNone/>
              <a:defRPr sz="2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9256184" y="3273390"/>
            <a:ext cx="8054079" cy="5947054"/>
          </a:xfrm>
        </p:spPr>
        <p:txBody>
          <a:bodyPr/>
          <a:lstStyle>
            <a:lvl1pPr>
              <a:defRPr sz="3900"/>
            </a:lvl1pPr>
            <a:lvl2pPr>
              <a:defRPr sz="33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911069" y="410965"/>
            <a:ext cx="5994690" cy="1748994"/>
          </a:xfrm>
        </p:spPr>
        <p:txBody>
          <a:bodyPr anchor="b"/>
          <a:lstStyle>
            <a:lvl1pPr algn="l">
              <a:defRPr sz="33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>
          <a:xfrm>
            <a:off x="7124033" y="410968"/>
            <a:ext cx="10186227" cy="8809477"/>
          </a:xfrm>
        </p:spPr>
        <p:txBody>
          <a:bodyPr/>
          <a:lstStyle>
            <a:lvl1pPr>
              <a:defRPr sz="5200"/>
            </a:lvl1pPr>
            <a:lvl2pPr>
              <a:defRPr sz="4600"/>
            </a:lvl2pPr>
            <a:lvl3pPr>
              <a:defRPr sz="39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911069" y="2159963"/>
            <a:ext cx="5994690" cy="7060483"/>
          </a:xfrm>
        </p:spPr>
        <p:txBody>
          <a:bodyPr/>
          <a:lstStyle>
            <a:lvl1pPr marL="0" indent="0">
              <a:buNone/>
              <a:defRPr sz="2300"/>
            </a:lvl1pPr>
            <a:lvl2pPr marL="747705" indent="0">
              <a:buNone/>
              <a:defRPr sz="2000"/>
            </a:lvl2pPr>
            <a:lvl3pPr marL="1495410" indent="0">
              <a:buNone/>
              <a:defRPr sz="1600"/>
            </a:lvl3pPr>
            <a:lvl4pPr marL="2243115" indent="0">
              <a:buNone/>
              <a:defRPr sz="1500"/>
            </a:lvl4pPr>
            <a:lvl5pPr marL="2990820" indent="0">
              <a:buNone/>
              <a:defRPr sz="1500"/>
            </a:lvl5pPr>
            <a:lvl6pPr marL="3738524" indent="0">
              <a:buNone/>
              <a:defRPr sz="1500"/>
            </a:lvl6pPr>
            <a:lvl7pPr marL="4486229" indent="0">
              <a:buNone/>
              <a:defRPr sz="1500"/>
            </a:lvl7pPr>
            <a:lvl8pPr marL="5233934" indent="0">
              <a:buNone/>
              <a:defRPr sz="1500"/>
            </a:lvl8pPr>
            <a:lvl9pPr marL="5981639" indent="0">
              <a:buNone/>
              <a:defRPr sz="15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3571508" y="7225349"/>
            <a:ext cx="10932795" cy="852994"/>
          </a:xfrm>
        </p:spPr>
        <p:txBody>
          <a:bodyPr anchor="b"/>
          <a:lstStyle>
            <a:lvl1pPr algn="l">
              <a:defRPr sz="33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"/>
          </p:nvPr>
        </p:nvSpPr>
        <p:spPr bwMode="auto">
          <a:xfrm>
            <a:off x="3571508" y="922284"/>
            <a:ext cx="10932795" cy="6193155"/>
          </a:xfrm>
        </p:spPr>
        <p:txBody>
          <a:bodyPr/>
          <a:lstStyle>
            <a:lvl1pPr marL="0" indent="0">
              <a:buNone/>
              <a:defRPr sz="5200"/>
            </a:lvl1pPr>
            <a:lvl2pPr marL="747705" indent="0">
              <a:buNone/>
              <a:defRPr sz="4600"/>
            </a:lvl2pPr>
            <a:lvl3pPr marL="1495410" indent="0">
              <a:buNone/>
              <a:defRPr sz="3900"/>
            </a:lvl3pPr>
            <a:lvl4pPr marL="2243115" indent="0">
              <a:buNone/>
              <a:defRPr sz="3300"/>
            </a:lvl4pPr>
            <a:lvl5pPr marL="2990820" indent="0">
              <a:buNone/>
              <a:defRPr sz="3300"/>
            </a:lvl5pPr>
            <a:lvl6pPr marL="3738524" indent="0">
              <a:buNone/>
              <a:defRPr sz="3300"/>
            </a:lvl6pPr>
            <a:lvl7pPr marL="4486229" indent="0">
              <a:buNone/>
              <a:defRPr sz="3300"/>
            </a:lvl7pPr>
            <a:lvl8pPr marL="5233934" indent="0">
              <a:buNone/>
              <a:defRPr sz="3300"/>
            </a:lvl8pPr>
            <a:lvl9pPr marL="5981639" indent="0">
              <a:buNone/>
              <a:defRPr sz="33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3571508" y="8078343"/>
            <a:ext cx="10932795" cy="1211392"/>
          </a:xfrm>
        </p:spPr>
        <p:txBody>
          <a:bodyPr/>
          <a:lstStyle>
            <a:lvl1pPr marL="0" indent="0">
              <a:buNone/>
              <a:defRPr sz="2300"/>
            </a:lvl1pPr>
            <a:lvl2pPr marL="747705" indent="0">
              <a:buNone/>
              <a:defRPr sz="2000"/>
            </a:lvl2pPr>
            <a:lvl3pPr marL="1495410" indent="0">
              <a:buNone/>
              <a:defRPr sz="1600"/>
            </a:lvl3pPr>
            <a:lvl4pPr marL="2243115" indent="0">
              <a:buNone/>
              <a:defRPr sz="1500"/>
            </a:lvl4pPr>
            <a:lvl5pPr marL="2990820" indent="0">
              <a:buNone/>
              <a:defRPr sz="1500"/>
            </a:lvl5pPr>
            <a:lvl6pPr marL="3738524" indent="0">
              <a:buNone/>
              <a:defRPr sz="1500"/>
            </a:lvl6pPr>
            <a:lvl7pPr marL="4486229" indent="0">
              <a:buNone/>
              <a:defRPr sz="1500"/>
            </a:lvl7pPr>
            <a:lvl8pPr marL="5233934" indent="0">
              <a:buNone/>
              <a:defRPr sz="1500"/>
            </a:lvl8pPr>
            <a:lvl9pPr marL="5981639" indent="0">
              <a:buNone/>
              <a:defRPr sz="15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911067" y="413356"/>
            <a:ext cx="16399193" cy="1720322"/>
          </a:xfrm>
          <a:prstGeom prst="rect">
            <a:avLst/>
          </a:prstGeom>
        </p:spPr>
        <p:txBody>
          <a:bodyPr vert="horz" lIns="149541" tIns="74770" rIns="149541" bIns="7477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911067" y="2408452"/>
            <a:ext cx="16399193" cy="6811993"/>
          </a:xfrm>
          <a:prstGeom prst="rect">
            <a:avLst/>
          </a:prstGeom>
        </p:spPr>
        <p:txBody>
          <a:bodyPr vert="horz" lIns="149541" tIns="74770" rIns="149541" bIns="7477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911067" y="9566898"/>
            <a:ext cx="4251643" cy="549548"/>
          </a:xfrm>
          <a:prstGeom prst="rect">
            <a:avLst/>
          </a:prstGeom>
        </p:spPr>
        <p:txBody>
          <a:bodyPr vert="horz" lIns="149541" tIns="74770" rIns="149541" bIns="7477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>16.11.2021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6225620" y="9566898"/>
            <a:ext cx="5770086" cy="549548"/>
          </a:xfrm>
          <a:prstGeom prst="rect">
            <a:avLst/>
          </a:prstGeom>
        </p:spPr>
        <p:txBody>
          <a:bodyPr vert="horz" lIns="149541" tIns="74770" rIns="149541" bIns="74770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13058617" y="9566898"/>
            <a:ext cx="4251643" cy="549548"/>
          </a:xfrm>
          <a:prstGeom prst="rect">
            <a:avLst/>
          </a:prstGeom>
        </p:spPr>
        <p:txBody>
          <a:bodyPr vert="horz" lIns="149541" tIns="74770" rIns="149541" bIns="7477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95410">
        <a:spcBef>
          <a:spcPts val="0"/>
        </a:spcBef>
        <a:buNone/>
        <a:defRPr sz="7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0779" indent="-560779" algn="l" defTabSz="1495410">
        <a:spcBef>
          <a:spcPts val="0"/>
        </a:spcBef>
        <a:buFont typeface="Arial"/>
        <a:buChar char="•"/>
        <a:defRPr sz="5200">
          <a:solidFill>
            <a:schemeClr val="tx1"/>
          </a:solidFill>
          <a:latin typeface="+mn-lt"/>
          <a:ea typeface="+mn-ea"/>
          <a:cs typeface="+mn-cs"/>
        </a:defRPr>
      </a:lvl1pPr>
      <a:lvl2pPr marL="1215020" indent="-467316" algn="l" defTabSz="1495410">
        <a:spcBef>
          <a:spcPts val="0"/>
        </a:spcBef>
        <a:buFont typeface="Arial"/>
        <a:buChar char="–"/>
        <a:defRPr sz="4600">
          <a:solidFill>
            <a:schemeClr val="tx1"/>
          </a:solidFill>
          <a:latin typeface="+mn-lt"/>
          <a:ea typeface="+mn-ea"/>
          <a:cs typeface="+mn-cs"/>
        </a:defRPr>
      </a:lvl2pPr>
      <a:lvl3pPr marL="1869262" indent="-373852" algn="l" defTabSz="1495410">
        <a:spcBef>
          <a:spcPts val="0"/>
        </a:spcBef>
        <a:buFont typeface="Arial"/>
        <a:buChar char="•"/>
        <a:defRPr sz="3900">
          <a:solidFill>
            <a:schemeClr val="tx1"/>
          </a:solidFill>
          <a:latin typeface="+mn-lt"/>
          <a:ea typeface="+mn-ea"/>
          <a:cs typeface="+mn-cs"/>
        </a:defRPr>
      </a:lvl3pPr>
      <a:lvl4pPr marL="2616967" indent="-373852" algn="l" defTabSz="1495410">
        <a:spcBef>
          <a:spcPts val="0"/>
        </a:spcBef>
        <a:buFont typeface="Arial"/>
        <a:buChar char="–"/>
        <a:defRPr sz="3300">
          <a:solidFill>
            <a:schemeClr val="tx1"/>
          </a:solidFill>
          <a:latin typeface="+mn-lt"/>
          <a:ea typeface="+mn-ea"/>
          <a:cs typeface="+mn-cs"/>
        </a:defRPr>
      </a:lvl4pPr>
      <a:lvl5pPr marL="3364672" indent="-373852" algn="l" defTabSz="1495410">
        <a:spcBef>
          <a:spcPts val="0"/>
        </a:spcBef>
        <a:buFont typeface="Arial"/>
        <a:buChar char="»"/>
        <a:defRPr sz="3300">
          <a:solidFill>
            <a:schemeClr val="tx1"/>
          </a:solidFill>
          <a:latin typeface="+mn-lt"/>
          <a:ea typeface="+mn-ea"/>
          <a:cs typeface="+mn-cs"/>
        </a:defRPr>
      </a:lvl5pPr>
      <a:lvl6pPr marL="4112377" indent="-373852" algn="l" defTabSz="1495410">
        <a:spcBef>
          <a:spcPts val="0"/>
        </a:spcBef>
        <a:buFont typeface="Arial"/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6pPr>
      <a:lvl7pPr marL="4860082" indent="-373852" algn="l" defTabSz="1495410">
        <a:spcBef>
          <a:spcPts val="0"/>
        </a:spcBef>
        <a:buFont typeface="Arial"/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7pPr>
      <a:lvl8pPr marL="5607787" indent="-373852" algn="l" defTabSz="1495410">
        <a:spcBef>
          <a:spcPts val="0"/>
        </a:spcBef>
        <a:buFont typeface="Arial"/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8pPr>
      <a:lvl9pPr marL="6355491" indent="-373852" algn="l" defTabSz="1495410">
        <a:spcBef>
          <a:spcPts val="0"/>
        </a:spcBef>
        <a:buFont typeface="Arial"/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7705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2pPr>
      <a:lvl3pPr marL="1495410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3pPr>
      <a:lvl4pPr marL="2243115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4pPr>
      <a:lvl5pPr marL="2990820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5pPr>
      <a:lvl6pPr marL="3738524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6pPr>
      <a:lvl7pPr marL="4486229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7pPr>
      <a:lvl8pPr marL="5233934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8pPr>
      <a:lvl9pPr marL="5981639" algn="l" defTabSz="1495410">
        <a:defRPr sz="29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" descr="Z:\Отделы\Медиацентр\Для обмена\Фирменный стиль\презентация заставка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" y="-28669"/>
            <a:ext cx="14132845" cy="103505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384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8659" y="0"/>
            <a:ext cx="18229983" cy="2544251"/>
          </a:xfrm>
          <a:prstGeom prst="rect">
            <a:avLst/>
          </a:prstGeom>
          <a:noFill/>
        </p:spPr>
      </p:pic>
      <p:pic>
        <p:nvPicPr>
          <p:cNvPr id="5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742510" y="8847631"/>
            <a:ext cx="3240360" cy="12516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41710" y="0"/>
            <a:ext cx="16417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rtl="0"/>
            <a:r>
              <a:rPr lang="ru-RU" sz="3600" b="1" kern="1200" cap="all" dirty="0">
                <a:solidFill>
                  <a:schemeClr val="bg1"/>
                </a:solidFill>
                <a:latin typeface="Montserrat ExtraBold" pitchFamily="50" charset="-52"/>
              </a:rPr>
              <a:t>Реализация Краевого инновационного комплекса»  </a:t>
            </a:r>
            <a: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/>
            </a:r>
            <a:b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</a:br>
            <a: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по </a:t>
            </a:r>
            <a:r>
              <a:rPr lang="ru-RU" sz="3600" b="1" kern="1200" cap="all" dirty="0">
                <a:solidFill>
                  <a:schemeClr val="bg1"/>
                </a:solidFill>
                <a:latin typeface="Montserrat ExtraBold" pitchFamily="50" charset="-52"/>
              </a:rPr>
              <a:t>направлению «Наставничество как механизм непрерывного педагогического образования</a:t>
            </a:r>
            <a: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»</a:t>
            </a:r>
            <a:b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</a:br>
            <a:endParaRPr lang="ru-RU" sz="3600" b="1" kern="1200" cap="all" dirty="0">
              <a:solidFill>
                <a:schemeClr val="bg1"/>
              </a:solidFill>
              <a:latin typeface="Montserrat ExtraBold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5665" y="2496666"/>
            <a:ext cx="84249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Целью реализации данной модели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является раскрытие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потенциала наставляемого, необходимого для успешной личностной и профессиональной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самореализации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Montserrat ExtraBold"/>
            </a:endParaRPr>
          </a:p>
        </p:txBody>
      </p:sp>
      <p:pic>
        <p:nvPicPr>
          <p:cNvPr id="7170" name="Picture 2" descr="C:\Users\Magnitskaya_NI.kdcsozvezdie\Downloads\@masha_vspushka-1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" t="9440" r="21196"/>
          <a:stretch/>
        </p:blipFill>
        <p:spPr bwMode="auto">
          <a:xfrm>
            <a:off x="9542710" y="2496666"/>
            <a:ext cx="7877147" cy="628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 bwMode="auto">
          <a:xfrm>
            <a:off x="191039" y="5575012"/>
            <a:ext cx="80288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Реализуются следующие формы наставничества: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«Старший вожатый» – «Вожатый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»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«Опытный вожатый» – «Вожатый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–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новичок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»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«Вожатый» – «Участник детского объединения»;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«Вожатый» – «Участник смены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tserrat ExtraBold"/>
              </a:rPr>
              <a:t>»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51899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8658" y="-47585"/>
            <a:ext cx="18229983" cy="2904291"/>
          </a:xfrm>
          <a:prstGeom prst="rect">
            <a:avLst/>
          </a:prstGeom>
          <a:noFill/>
        </p:spPr>
      </p:pic>
      <p:pic>
        <p:nvPicPr>
          <p:cNvPr id="5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806407" y="8820247"/>
            <a:ext cx="3240360" cy="12516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61790" y="300236"/>
            <a:ext cx="153377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rtl="0"/>
            <a:r>
              <a:rPr lang="ru-RU" sz="3600" b="1" kern="1200" cap="all" dirty="0">
                <a:solidFill>
                  <a:schemeClr val="bg1"/>
                </a:solidFill>
                <a:latin typeface="Montserrat ExtraBold" pitchFamily="50" charset="-52"/>
              </a:rPr>
              <a:t>Реализация проекта профессионального самоопределения подростков </a:t>
            </a:r>
          </a:p>
          <a:p>
            <a:pPr lvl="0" algn="ctr" defTabSz="914400" rtl="0"/>
            <a: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Детское объединение «Я </a:t>
            </a:r>
            <a:r>
              <a:rPr lang="ru-RU" sz="3600" b="1" kern="1200" cap="all" dirty="0">
                <a:solidFill>
                  <a:schemeClr val="bg1"/>
                </a:solidFill>
                <a:latin typeface="Montserrat ExtraBold" pitchFamily="50" charset="-52"/>
              </a:rPr>
              <a:t>- вожатый» </a:t>
            </a:r>
            <a:r>
              <a:rPr lang="ru-RU" sz="28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в</a:t>
            </a:r>
            <a: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 2021 </a:t>
            </a:r>
            <a:r>
              <a:rPr lang="ru-RU" sz="28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г</a:t>
            </a:r>
            <a: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.</a:t>
            </a:r>
            <a:endParaRPr lang="ru-RU" sz="3600" b="1" kern="1200" cap="all" dirty="0">
              <a:solidFill>
                <a:schemeClr val="bg1"/>
              </a:solidFill>
              <a:latin typeface="Montserrat ExtraBold" pitchFamily="50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2902396"/>
            <a:ext cx="1019078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Программа предпрофессиональной подготовки по направлению «Помощник вожатого»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Участники: школьники 14-17 лет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Два модуля обучения: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дистанционный и очный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Количество участников обучения: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201 человек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 r="26041"/>
          <a:stretch/>
        </p:blipFill>
        <p:spPr bwMode="auto">
          <a:xfrm>
            <a:off x="10622830" y="2564358"/>
            <a:ext cx="6696744" cy="694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06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06407" y="8820247"/>
            <a:ext cx="3240360" cy="1251696"/>
          </a:xfrm>
          <a:prstGeom prst="rect">
            <a:avLst/>
          </a:prstGeom>
          <a:noFill/>
        </p:spPr>
      </p:pic>
      <p:pic>
        <p:nvPicPr>
          <p:cNvPr id="8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-100391"/>
            <a:ext cx="18229983" cy="1444929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7655" y="-105532"/>
            <a:ext cx="16777864" cy="118889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Участники «Детского </a:t>
            </a:r>
            <a:r>
              <a:rPr lang="ru-RU" sz="4800" b="1" dirty="0">
                <a:solidFill>
                  <a:schemeClr val="bg1"/>
                </a:solidFill>
              </a:rPr>
              <a:t>объединения «Я-Вожатый» </a:t>
            </a:r>
            <a:r>
              <a:rPr lang="ru-RU" sz="4800" b="1" dirty="0" smtClean="0">
                <a:solidFill>
                  <a:schemeClr val="bg1"/>
                </a:solidFill>
              </a:rPr>
              <a:t>в 2021 году</a:t>
            </a:r>
            <a:endParaRPr lang="ru-RU" sz="4800" dirty="0">
              <a:solidFill>
                <a:schemeClr val="bg1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673351"/>
              </p:ext>
            </p:extLst>
          </p:nvPr>
        </p:nvGraphicFramePr>
        <p:xfrm>
          <a:off x="4866519" y="1344538"/>
          <a:ext cx="8496944" cy="8776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66430"/>
                <a:gridCol w="3630514"/>
              </a:tblGrid>
              <a:tr h="432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Очный модуль обучения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44 человека</a:t>
                      </a:r>
                      <a:endParaRPr lang="ru-RU" sz="2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Дистанционный модуль обучения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Заявки из образовательных учреждений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Район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Количество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Верхебуреинский</a:t>
                      </a:r>
                      <a:r>
                        <a:rPr lang="ru-RU" sz="2800">
                          <a:effectLst/>
                        </a:rPr>
                        <a:t>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51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Хабаровский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11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Район им. Лазо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4 человека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Комсомольский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22 человека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Советско-Гаванский район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15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Амурский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5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Вяземский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11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Солнечный район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1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Николаевский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2 человека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Бикинский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1 человек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Нанайский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2 человека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</a:rPr>
                        <a:t>Итого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</a:rPr>
                        <a:t>125 человек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Самостоятельные заявки                    32 человека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</a:rPr>
                        <a:t>Всего обучающихся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</a:rPr>
                        <a:t>157 человек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46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06407" y="8820247"/>
            <a:ext cx="3240360" cy="1251696"/>
          </a:xfrm>
          <a:prstGeom prst="rect">
            <a:avLst/>
          </a:prstGeom>
          <a:noFill/>
        </p:spPr>
      </p:pic>
      <p:pic>
        <p:nvPicPr>
          <p:cNvPr id="8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-100391"/>
            <a:ext cx="18229983" cy="1444929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7655" y="-105532"/>
            <a:ext cx="16777864" cy="118889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Участники дистанционного модуля обучения</a:t>
            </a:r>
            <a:endParaRPr lang="ru-RU" sz="4800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430197"/>
              </p:ext>
            </p:extLst>
          </p:nvPr>
        </p:nvGraphicFramePr>
        <p:xfrm>
          <a:off x="757734" y="1344538"/>
          <a:ext cx="16993888" cy="879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88607"/>
                <a:gridCol w="10005281"/>
              </a:tblGrid>
              <a:tr h="429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Муниципальное образование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Образовательное учреждение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875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Верхебуреинский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СОШ №10, 17, 2, 22, МБОУ Гимназия им. З.А. Космодемьянской, МБОУ ООШ № 9, 5, 18, 21, МБОУ «Многопрофильный лицей», МБОУ ЖДЛ им. А. А.Абрамова 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72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Хабаровский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СОШ №6, 1, 2, 62, МАОУ СШ № 35, КГАНОУ КЦО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83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Район им. Лазо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СОШ №1, 2, МБОУ СОШ с. Георгиевка, МБОУ СОШ с. Черняево, МБОУ СОШ п. Сита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16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Комсомольский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СОШ Кенайского с.п., МБОУ СОШ Гурского с.п., МБОУ СОШ Нижнетамбовского с.п., МБОУ ООШ с.п. Село Даппы, МБОУ СОШ Селихинского сельского поселения, МОУ СОШ №30, 4, 5, 50, 36, МОУ Гимназия №45, 9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1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Советско-Гаванский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СШ №15, 1, 3, 6, 5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1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Амурский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СОШ №6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72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Вяземский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ООШ № 3, МБОУ ООШ с. Отрадное, МБОУ СОШ № 2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1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Солнечный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СОШ с.Эворон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1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Николаевский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 СОШ №5, МБОУ СОШ р.п. Лазарев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1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Бикинский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МБОУООШ село Лесопильное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1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Нанайский район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МБОУ СОШ п</a:t>
                      </a:r>
                      <a:r>
                        <a:rPr lang="ru-RU" sz="2800" dirty="0" smtClean="0">
                          <a:effectLst/>
                        </a:rPr>
                        <a:t>. Джонка</a:t>
                      </a:r>
                      <a:r>
                        <a:rPr lang="ru-RU" sz="2800" dirty="0">
                          <a:effectLst/>
                        </a:rPr>
                        <a:t>, МБОУ СОШ 1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06407" y="8820247"/>
            <a:ext cx="3240360" cy="1251696"/>
          </a:xfrm>
          <a:prstGeom prst="rect">
            <a:avLst/>
          </a:prstGeom>
          <a:noFill/>
        </p:spPr>
      </p:pic>
      <p:pic>
        <p:nvPicPr>
          <p:cNvPr id="8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-100391"/>
            <a:ext cx="18229983" cy="1804969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7655" y="207645"/>
            <a:ext cx="16777864" cy="118889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Стажировка выпускников программы в рамках летней кампании 2021 </a:t>
            </a:r>
            <a:endParaRPr lang="ru-RU" sz="4800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375242"/>
              </p:ext>
            </p:extLst>
          </p:nvPr>
        </p:nvGraphicFramePr>
        <p:xfrm>
          <a:off x="3422030" y="2424658"/>
          <a:ext cx="12745416" cy="6097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72041"/>
                <a:gridCol w="6373375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Место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Количество 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0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КГБОУ КДЦ «Созвездие» (Дружина </a:t>
                      </a:r>
                      <a:r>
                        <a:rPr lang="ru-RU" sz="3200" dirty="0">
                          <a:effectLst/>
                        </a:rPr>
                        <a:t>«Созвездие</a:t>
                      </a:r>
                      <a:r>
                        <a:rPr lang="ru-RU" sz="3200" dirty="0" smtClean="0">
                          <a:effectLst/>
                        </a:rPr>
                        <a:t>»)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14 человек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0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КГБОУ КДЦ «Созвездие» (</a:t>
                      </a:r>
                      <a:r>
                        <a:rPr lang="ru-RU" sz="3200" dirty="0" smtClean="0">
                          <a:effectLst/>
                        </a:rPr>
                        <a:t>Дружина </a:t>
                      </a:r>
                      <a:r>
                        <a:rPr lang="ru-RU" sz="3200" dirty="0">
                          <a:effectLst/>
                        </a:rPr>
                        <a:t>им. </a:t>
                      </a:r>
                      <a:r>
                        <a:rPr lang="ru-RU" sz="3200" dirty="0" err="1" smtClean="0">
                          <a:effectLst/>
                        </a:rPr>
                        <a:t>Бонивура</a:t>
                      </a:r>
                      <a:r>
                        <a:rPr lang="ru-RU" sz="3200" dirty="0" smtClean="0">
                          <a:effectLst/>
                        </a:rPr>
                        <a:t>)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15 человек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3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ЗОЛ,</a:t>
                      </a:r>
                      <a:r>
                        <a:rPr lang="ru-RU" sz="3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ДОЛ Хабаровского края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29 человек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30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" y="-102285"/>
            <a:ext cx="18229983" cy="2904291"/>
          </a:xfrm>
          <a:prstGeom prst="rect">
            <a:avLst/>
          </a:prstGeom>
          <a:noFill/>
        </p:spPr>
      </p:pic>
      <p:pic>
        <p:nvPicPr>
          <p:cNvPr id="5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806407" y="8820247"/>
            <a:ext cx="3240360" cy="12516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61790" y="300236"/>
            <a:ext cx="15337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rtl="0"/>
            <a:r>
              <a:rPr lang="ru-RU" sz="4000" b="1" dirty="0" smtClean="0">
                <a:solidFill>
                  <a:schemeClr val="bg1"/>
                </a:solidFill>
                <a:latin typeface="Montserrat ExtraBold"/>
              </a:rPr>
              <a:t>Реализация программы </a:t>
            </a:r>
            <a:r>
              <a:rPr lang="ru-RU" sz="4000" b="1" dirty="0">
                <a:solidFill>
                  <a:schemeClr val="bg1"/>
                </a:solidFill>
                <a:latin typeface="Montserrat ExtraBold"/>
              </a:rPr>
              <a:t>профессиональной подготовки </a:t>
            </a:r>
            <a:endParaRPr lang="ru-RU" sz="4000" b="1" dirty="0" smtClean="0">
              <a:solidFill>
                <a:schemeClr val="bg1"/>
              </a:solidFill>
              <a:latin typeface="Montserrat ExtraBold"/>
            </a:endParaRPr>
          </a:p>
          <a:p>
            <a:pPr lvl="0" algn="ctr" defTabSz="914400" rtl="0"/>
            <a:r>
              <a:rPr lang="ru-RU" sz="4000" b="1" dirty="0" smtClean="0">
                <a:solidFill>
                  <a:schemeClr val="bg1"/>
                </a:solidFill>
                <a:latin typeface="Montserrat ExtraBold"/>
              </a:rPr>
              <a:t>по должности </a:t>
            </a:r>
            <a:r>
              <a:rPr lang="ru-RU" sz="4000" b="1" dirty="0">
                <a:solidFill>
                  <a:schemeClr val="bg1"/>
                </a:solidFill>
                <a:latin typeface="Montserrat ExtraBold"/>
              </a:rPr>
              <a:t>«Вожатый</a:t>
            </a:r>
            <a:r>
              <a:rPr lang="ru-RU" sz="4000" b="1" dirty="0" smtClean="0">
                <a:solidFill>
                  <a:schemeClr val="bg1"/>
                </a:solidFill>
                <a:latin typeface="Montserrat ExtraBold"/>
              </a:rPr>
              <a:t>»</a:t>
            </a:r>
            <a:r>
              <a:rPr lang="ru-RU" sz="4000" b="1" kern="1200" cap="all" dirty="0">
                <a:solidFill>
                  <a:schemeClr val="bg1"/>
                </a:solidFill>
                <a:latin typeface="Montserrat ExtraBold"/>
              </a:rPr>
              <a:t> </a:t>
            </a:r>
            <a:r>
              <a:rPr lang="ru-RU" sz="3200" b="1" kern="1200" cap="all" dirty="0">
                <a:solidFill>
                  <a:schemeClr val="bg1"/>
                </a:solidFill>
                <a:latin typeface="Montserrat ExtraBold" pitchFamily="50" charset="-52"/>
              </a:rPr>
              <a:t>в</a:t>
            </a:r>
            <a:r>
              <a:rPr lang="ru-RU" sz="40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 2021 </a:t>
            </a:r>
            <a:r>
              <a:rPr lang="ru-RU" sz="28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г</a:t>
            </a:r>
            <a:r>
              <a:rPr lang="ru-RU" sz="40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.</a:t>
            </a:r>
            <a:endParaRPr lang="ru-RU" sz="4000" b="1" kern="1200" cap="all" dirty="0">
              <a:solidFill>
                <a:schemeClr val="bg1"/>
              </a:solidFill>
              <a:latin typeface="Montserrat ExtraBold" pitchFamily="50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904" y="3288754"/>
            <a:ext cx="9139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Участники: 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юноши и девушки 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18 – 25 лет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Три модуля обучения: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дистанционный, теоретический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 и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практический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Количество участников 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обучения в 2021 году: 171 человек</a:t>
            </a:r>
          </a:p>
        </p:txBody>
      </p:sp>
      <p:pic>
        <p:nvPicPr>
          <p:cNvPr id="5122" name="Picture 2" descr="C:\Users\Magnitskaya_NI.kdcsozvezdie\Downloads\@masha_vspushka-117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0" t="14128" r="14275"/>
          <a:stretch/>
        </p:blipFill>
        <p:spPr bwMode="auto">
          <a:xfrm>
            <a:off x="9758734" y="2766832"/>
            <a:ext cx="791296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30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78414" y="9188931"/>
            <a:ext cx="2952328" cy="1069157"/>
          </a:xfrm>
          <a:prstGeom prst="rect">
            <a:avLst/>
          </a:prstGeom>
          <a:noFill/>
        </p:spPr>
      </p:pic>
      <p:pic>
        <p:nvPicPr>
          <p:cNvPr id="8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-100391"/>
            <a:ext cx="18229983" cy="1948985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34354" y="120402"/>
            <a:ext cx="17713968" cy="107231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Количество участников и выпускников программы в 2021 году</a:t>
            </a:r>
            <a:endParaRPr lang="ru-RU" sz="4800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425632"/>
              </p:ext>
            </p:extLst>
          </p:nvPr>
        </p:nvGraphicFramePr>
        <p:xfrm>
          <a:off x="2557934" y="2185849"/>
          <a:ext cx="11593288" cy="69847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7161"/>
                <a:gridCol w="3328098"/>
                <a:gridCol w="3618029"/>
              </a:tblGrid>
              <a:tr h="2315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Даты проведения программы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Количество участников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Количество выпускников, получивших свидетельство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958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16 марта – 7 апреля 2021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КШПВ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88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58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366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20 октября 2020 г – 19 февраля 2021 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ШПВ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36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12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366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25 октября 2021 г – 16 декабря 2021 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ШПВ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47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r>
                        <a:rPr lang="ru-RU" sz="2800" dirty="0" smtClean="0">
                          <a:effectLst/>
                        </a:rPr>
                        <a:t>Обучение идет в настоящий момент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211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590382" y="8820247"/>
            <a:ext cx="3456385" cy="1251696"/>
          </a:xfrm>
          <a:prstGeom prst="rect">
            <a:avLst/>
          </a:prstGeom>
          <a:noFill/>
        </p:spPr>
      </p:pic>
      <p:pic>
        <p:nvPicPr>
          <p:cNvPr id="8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-100391"/>
            <a:ext cx="18229983" cy="1732961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25698" y="43625"/>
            <a:ext cx="16777864" cy="101288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Трудоустройство выпускников программы в рамках летней кампании 2021 года</a:t>
            </a:r>
            <a:endParaRPr lang="ru-RU" sz="4800" dirty="0">
              <a:solidFill>
                <a:schemeClr val="bg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773801"/>
              </p:ext>
            </p:extLst>
          </p:nvPr>
        </p:nvGraphicFramePr>
        <p:xfrm>
          <a:off x="2742283" y="2136626"/>
          <a:ext cx="12745416" cy="6097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72041"/>
                <a:gridCol w="6373375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Место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Количество </a:t>
                      </a:r>
                      <a:endParaRPr lang="ru-RU" sz="4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0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КГБОУ КДЦ «Созвездие» (Дружина </a:t>
                      </a:r>
                      <a:r>
                        <a:rPr lang="ru-RU" sz="3200" dirty="0">
                          <a:effectLst/>
                        </a:rPr>
                        <a:t>«Созвездие</a:t>
                      </a:r>
                      <a:r>
                        <a:rPr lang="ru-RU" sz="3200" dirty="0" smtClean="0">
                          <a:effectLst/>
                        </a:rPr>
                        <a:t>»)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34 человека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0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КГБОУ КДЦ «Созвездие» (</a:t>
                      </a:r>
                      <a:r>
                        <a:rPr lang="ru-RU" sz="3200" dirty="0" smtClean="0">
                          <a:effectLst/>
                        </a:rPr>
                        <a:t>Дружина </a:t>
                      </a:r>
                      <a:r>
                        <a:rPr lang="ru-RU" sz="3200" dirty="0">
                          <a:effectLst/>
                        </a:rPr>
                        <a:t>им. </a:t>
                      </a:r>
                      <a:r>
                        <a:rPr lang="ru-RU" sz="3200" dirty="0" err="1" smtClean="0">
                          <a:effectLst/>
                        </a:rPr>
                        <a:t>Бонивура</a:t>
                      </a:r>
                      <a:r>
                        <a:rPr lang="ru-RU" sz="3200" dirty="0" smtClean="0">
                          <a:effectLst/>
                        </a:rPr>
                        <a:t>)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12 человек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3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ЗОЛ,</a:t>
                      </a:r>
                      <a:r>
                        <a:rPr lang="ru-RU" sz="3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ДОЛ Хабаровского края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24 человека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75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Z:\Отделы\Медиацентр\Для обмена\Фирменный стиль\синий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8658" y="-47585"/>
            <a:ext cx="18229983" cy="2472243"/>
          </a:xfrm>
          <a:prstGeom prst="rect">
            <a:avLst/>
          </a:prstGeom>
          <a:noFill/>
        </p:spPr>
      </p:pic>
      <p:pic>
        <p:nvPicPr>
          <p:cNvPr id="5" name="Picture 2" descr="Z:\Отделы\Медиацентр\Для обмена\Фирменный стиль\Логотип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806407" y="8820247"/>
            <a:ext cx="3240360" cy="12516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61790" y="300236"/>
            <a:ext cx="15337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rtl="0"/>
            <a:r>
              <a:rPr lang="ru-RU" sz="3600" b="1" kern="1200" cap="all" dirty="0">
                <a:solidFill>
                  <a:schemeClr val="bg1"/>
                </a:solidFill>
                <a:latin typeface="Montserrat ExtraBold" pitchFamily="50" charset="-52"/>
              </a:rPr>
              <a:t>Реализация </a:t>
            </a:r>
            <a:r>
              <a:rPr lang="ru-RU" sz="3600" b="1" kern="1200" cap="all" dirty="0" smtClean="0">
                <a:solidFill>
                  <a:schemeClr val="bg1"/>
                </a:solidFill>
                <a:latin typeface="Montserrat ExtraBold" pitchFamily="50" charset="-52"/>
              </a:rPr>
              <a:t>общеобразовательной Общеразвивающей программы «Школа вожатского мастерства» в 2021 г.</a:t>
            </a:r>
            <a:endParaRPr lang="ru-RU" sz="3600" b="1" kern="1200" cap="all" dirty="0">
              <a:solidFill>
                <a:schemeClr val="bg1"/>
              </a:solidFill>
              <a:latin typeface="Montserrat ExtraBold" pitchFamily="50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" y="2473623"/>
            <a:ext cx="9470081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rtl="0">
              <a:spcBef>
                <a:spcPct val="20000"/>
              </a:spcBef>
            </a:pPr>
            <a:r>
              <a:rPr lang="ru-RU" sz="4000" b="1" kern="1200" dirty="0">
                <a:solidFill>
                  <a:schemeClr val="accent1">
                    <a:lumMod val="50000"/>
                  </a:schemeClr>
                </a:solidFill>
              </a:rPr>
              <a:t>Проект создан с целью формирования практических умений и навыков, необходимых для работы вожатым в условиях детского коллектива. </a:t>
            </a:r>
            <a:endParaRPr lang="ru-RU" sz="4000" b="1" kern="1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defTabSz="914400" rtl="0">
              <a:spcBef>
                <a:spcPct val="20000"/>
              </a:spcBef>
            </a:pPr>
            <a:r>
              <a:rPr lang="ru-RU" sz="4000" b="1" kern="1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: </a:t>
            </a: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выпускники программ</a:t>
            </a:r>
            <a:r>
              <a:rPr kumimoji="0" lang="ru-RU" sz="40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 </a:t>
            </a:r>
            <a:br>
              <a:rPr kumimoji="0" lang="ru-RU" sz="40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</a:br>
            <a:r>
              <a:rPr kumimoji="0" lang="ru-RU" sz="400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«Я-Вожатый», «Школа подготовки вожатого», действующие вожатые Хабаровского края</a:t>
            </a:r>
            <a:endParaRPr kumimoji="0" lang="ru-RU" sz="400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Количество участников обучения: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</a:rPr>
              <a:t>70 человек</a:t>
            </a:r>
          </a:p>
        </p:txBody>
      </p:sp>
      <p:pic>
        <p:nvPicPr>
          <p:cNvPr id="4098" name="Picture 2" descr="C:\Users\Magnitskaya_NI.kdcsozvezdie\Downloads\@masha_vspushka-114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9" t="20069" r="20381"/>
          <a:stretch/>
        </p:blipFill>
        <p:spPr bwMode="auto">
          <a:xfrm>
            <a:off x="9470702" y="2535430"/>
            <a:ext cx="8020514" cy="678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43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556</Words>
  <Application>Microsoft Office PowerPoint</Application>
  <DocSecurity>0</DocSecurity>
  <PresentationFormat>Произвольный</PresentationFormat>
  <Paragraphs>113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Участники «Детского объединения «Я-Вожатый» в 2021 году</vt:lpstr>
      <vt:lpstr>Участники дистанционного модуля обучения</vt:lpstr>
      <vt:lpstr>Стажировка выпускников программы в рамках летней кампании 2021 </vt:lpstr>
      <vt:lpstr>Презентация PowerPoint</vt:lpstr>
      <vt:lpstr>Количество участников и выпускников программы в 2021 году</vt:lpstr>
      <vt:lpstr>Трудоустройство выпускников программы в рамках летней кампании 2021 года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</dc:title>
  <dc:creator>admin</dc:creator>
  <cp:lastModifiedBy>Магницкая Надежда Игоревна</cp:lastModifiedBy>
  <cp:revision>27</cp:revision>
  <dcterms:created xsi:type="dcterms:W3CDTF">2018-04-17T09:53:30Z</dcterms:created>
  <dcterms:modified xsi:type="dcterms:W3CDTF">2021-11-16T05:09:50Z</dcterms:modified>
  <dc:identifier/>
  <dc:language/>
  <cp:version/>
</cp:coreProperties>
</file>